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97" r:id="rId3"/>
    <p:sldId id="298" r:id="rId4"/>
    <p:sldId id="299" r:id="rId5"/>
    <p:sldId id="301" r:id="rId6"/>
    <p:sldId id="302" r:id="rId7"/>
    <p:sldId id="303" r:id="rId8"/>
    <p:sldId id="268" r:id="rId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92" autoAdjust="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7F0B2-639A-4E55-B76C-49E1F5C98ABB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6E1CD-4168-4F1E-9BE6-F4D9EF5D13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45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47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520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059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DB995-4011-49D5-B40B-760AE2069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203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81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33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26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71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190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80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4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F8D60-EB9B-4160-83FD-A35A30C03A92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40056-6D6B-42F9-AFC8-F91C03B09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6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030983"/>
            <a:ext cx="7772400" cy="1470025"/>
          </a:xfrm>
        </p:spPr>
        <p:txBody>
          <a:bodyPr>
            <a:noAutofit/>
          </a:bodyPr>
          <a:lstStyle/>
          <a:p>
            <a:pPr algn="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rPr>
              <a:t>Реализация энергосервисных контрактов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rPr>
              <a:t>по модернизации систем уличного освещения на территории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rPr>
              <a:t>Пензенской области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                                     Управление по регулированию тарифов </a:t>
            </a:r>
          </a:p>
          <a:p>
            <a:pPr algn="ctr"/>
            <a:r>
              <a:rPr lang="ru-RU" sz="2400" dirty="0" smtClean="0"/>
              <a:t>                                   и энергосбережению Пензенской области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555776" y="5373216"/>
            <a:ext cx="60486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 Начальник Управления по регулированию тарифов и энергосбережению Пензенской области</a:t>
            </a:r>
          </a:p>
          <a:p>
            <a:endParaRPr lang="ru-RU" sz="1000" dirty="0">
              <a:solidFill>
                <a:srgbClr val="002060"/>
              </a:solidFill>
            </a:endParaRPr>
          </a:p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Н.В. Клак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38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Реализация энергосервисных контрактов в Пензенской области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Энергосервисный </a:t>
            </a:r>
            <a:r>
              <a:rPr lang="ru-RU" sz="1600" b="1" dirty="0"/>
              <a:t>договор (контракт)</a:t>
            </a:r>
            <a:r>
              <a:rPr lang="ru-RU" sz="1600" dirty="0"/>
              <a:t> - договор (контракт), предметом которого является осуществление исполнителем действий, направленных на энергосбережение и повышение энергетической эффективности использования энергетических ресурсов заказчиком.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Преимущества энергосервисного контракта: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dirty="0"/>
              <a:t>от потребителя энергоресурса не требуется предварительное вложение </a:t>
            </a:r>
            <a:r>
              <a:rPr lang="ru-RU" sz="1600" dirty="0" smtClean="0"/>
              <a:t>средств;</a:t>
            </a:r>
            <a:endParaRPr lang="ru-RU" sz="1600" dirty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dirty="0" smtClean="0"/>
              <a:t>часть </a:t>
            </a:r>
            <a:r>
              <a:rPr lang="ru-RU" sz="1600" dirty="0"/>
              <a:t>риска достижения необходимой экономии берет на себя специализированная энергосервисная компания;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dirty="0"/>
              <a:t>затраты на проект возмещаются платежами, которые производятся из полученной экономии расходов на оплату энергоресурса.</a:t>
            </a:r>
            <a:r>
              <a:rPr lang="ru-RU" sz="1600" dirty="0" smtClean="0"/>
              <a:t> </a:t>
            </a:r>
            <a:endParaRPr lang="ru-RU" sz="1600" dirty="0"/>
          </a:p>
          <a:p>
            <a:pPr algn="just"/>
            <a:r>
              <a:rPr lang="ru-RU" sz="1600" dirty="0"/>
              <a:t>	</a:t>
            </a:r>
            <a:endParaRPr lang="ru-RU" sz="1600" dirty="0" smtClean="0"/>
          </a:p>
          <a:p>
            <a:pPr algn="just"/>
            <a:r>
              <a:rPr lang="ru-RU" sz="1600" dirty="0"/>
              <a:t>Нормативные правовые документы, обеспечивающие возможность реализации энергосервисного контракта: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 smtClean="0"/>
              <a:t>Федеральный </a:t>
            </a:r>
            <a:r>
              <a:rPr lang="ru-RU" sz="1600" dirty="0"/>
              <a:t>закон от 23.11.2009 № </a:t>
            </a:r>
            <a:r>
              <a:rPr lang="ru-RU" sz="1600" dirty="0" smtClean="0"/>
              <a:t>261-ФЗ </a:t>
            </a:r>
            <a:r>
              <a:rPr lang="ru-RU" sz="1600" dirty="0"/>
              <a:t>«Об энергосбережении </a:t>
            </a:r>
            <a:r>
              <a:rPr lang="ru-RU" sz="1600" dirty="0" smtClean="0"/>
              <a:t>…»;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 smtClean="0"/>
              <a:t>Федеральный </a:t>
            </a:r>
            <a:r>
              <a:rPr lang="ru-RU" sz="1600" dirty="0"/>
              <a:t>закон от 05.04.2013 № </a:t>
            </a:r>
            <a:r>
              <a:rPr lang="ru-RU" sz="1600" dirty="0" smtClean="0"/>
              <a:t>44-ФЗ </a:t>
            </a:r>
            <a:r>
              <a:rPr lang="ru-RU" sz="1600" dirty="0"/>
              <a:t>«О контрактной системе </a:t>
            </a:r>
            <a:r>
              <a:rPr lang="ru-RU" sz="1600" dirty="0" smtClean="0"/>
              <a:t>…»;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 smtClean="0"/>
              <a:t>Приказ </a:t>
            </a:r>
            <a:r>
              <a:rPr lang="ru-RU" sz="1600" dirty="0"/>
              <a:t>Минэнерго России от 04.02.2016 № 67 «Об утверждении методики определения расчетно-измерительным способом </a:t>
            </a:r>
            <a:r>
              <a:rPr lang="ru-RU" sz="1600" dirty="0" smtClean="0"/>
              <a:t>…»;</a:t>
            </a:r>
            <a:endParaRPr lang="ru-RU" sz="1600" dirty="0">
              <a:solidFill>
                <a:prstClr val="black"/>
              </a:solidFill>
            </a:endParaRPr>
          </a:p>
          <a:p>
            <a:pPr algn="just"/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732145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Реализация энергосервисных контрактов в Пензенской области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настоящее время на территории Пензенской области реализуется 3 энергосервисных контракта, направленных на энергосбережение </a:t>
            </a:r>
            <a:r>
              <a:rPr lang="ru-RU" sz="1600" dirty="0" smtClean="0"/>
              <a:t>ресурсов при </a:t>
            </a:r>
            <a:r>
              <a:rPr lang="ru-RU" sz="1600" dirty="0"/>
              <a:t>эксплуатации системы наружного </a:t>
            </a:r>
            <a:r>
              <a:rPr lang="ru-RU" sz="1600" dirty="0" smtClean="0"/>
              <a:t>освещения</a:t>
            </a:r>
            <a:r>
              <a:rPr lang="ru-RU" sz="1600" dirty="0"/>
              <a:t> следующих муниципальных </a:t>
            </a:r>
            <a:r>
              <a:rPr lang="ru-RU" sz="1600" dirty="0" smtClean="0"/>
              <a:t>образованиях  образованиях: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 smtClean="0"/>
              <a:t>город </a:t>
            </a:r>
            <a:r>
              <a:rPr lang="ru-RU" sz="1600" dirty="0"/>
              <a:t>Никольск</a:t>
            </a:r>
            <a:r>
              <a:rPr lang="ru-RU" sz="1600" dirty="0" smtClean="0"/>
              <a:t>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/>
              <a:t>Бессоновский </a:t>
            </a:r>
            <a:r>
              <a:rPr lang="ru-RU" sz="1600" dirty="0" smtClean="0"/>
              <a:t>сельсовет;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dirty="0" smtClean="0"/>
              <a:t>рабочий </a:t>
            </a:r>
            <a:r>
              <a:rPr lang="ru-RU" sz="1600" dirty="0"/>
              <a:t>поселок Шемышейка.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226827"/>
              </p:ext>
            </p:extLst>
          </p:nvPr>
        </p:nvGraphicFramePr>
        <p:xfrm>
          <a:off x="323528" y="3429000"/>
          <a:ext cx="8496944" cy="27974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798"/>
                <a:gridCol w="2353671"/>
                <a:gridCol w="2268819"/>
                <a:gridCol w="1893155"/>
                <a:gridCol w="1559501"/>
              </a:tblGrid>
              <a:tr h="8345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Бессоновский сельсовет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р.п. Шемышейка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г. Никольск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</a:tr>
              <a:tr h="268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сумма контракта, руб.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6 563 345,8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6 813 828,7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15 263 000,0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b"/>
                </a:tc>
              </a:tr>
              <a:tr h="4828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 действия </a:t>
                      </a:r>
                      <a:r>
                        <a:rPr lang="ru-RU" sz="1600" dirty="0" smtClean="0">
                          <a:effectLst/>
                        </a:rPr>
                        <a:t>контракта, лет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</a:tr>
              <a:tr h="5508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экономия за весь срок </a:t>
                      </a:r>
                      <a:r>
                        <a:rPr lang="ru-RU" sz="1600" dirty="0" smtClean="0">
                          <a:effectLst/>
                        </a:rPr>
                        <a:t>действия, </a:t>
                      </a:r>
                      <a:r>
                        <a:rPr lang="ru-RU" sz="1600" dirty="0" err="1">
                          <a:effectLst/>
                        </a:rPr>
                        <a:t>кВт.ч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1 062 213 </a:t>
                      </a:r>
                      <a:endParaRPr lang="ru-RU" sz="1400" dirty="0">
                        <a:effectLst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1 868 </a:t>
                      </a:r>
                      <a:r>
                        <a:rPr lang="ru-RU" sz="1600" dirty="0" smtClean="0">
                          <a:effectLst/>
                        </a:rPr>
                        <a:t>594,2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3 054 </a:t>
                      </a:r>
                      <a:r>
                        <a:rPr lang="ru-RU" sz="1600" dirty="0" smtClean="0">
                          <a:effectLst/>
                        </a:rPr>
                        <a:t>800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</a:tr>
              <a:tr h="527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количество </a:t>
                      </a:r>
                      <a:r>
                        <a:rPr lang="ru-RU" sz="1600" dirty="0" smtClean="0">
                          <a:effectLst/>
                        </a:rPr>
                        <a:t>замененных светильников, </a:t>
                      </a:r>
                      <a:r>
                        <a:rPr lang="ru-RU" sz="1600" dirty="0">
                          <a:effectLst/>
                        </a:rPr>
                        <a:t>шт.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323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358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681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941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Реализация энергосервисных контрактов в Пензенской области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22602"/>
              </p:ext>
            </p:extLst>
          </p:nvPr>
        </p:nvGraphicFramePr>
        <p:xfrm>
          <a:off x="179512" y="1619515"/>
          <a:ext cx="8634289" cy="50498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"/>
                <a:gridCol w="2388286"/>
                <a:gridCol w="2050291"/>
                <a:gridCol w="1623541"/>
                <a:gridCol w="2140123"/>
              </a:tblGrid>
              <a:tr h="555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 п/п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Бессоновский сельсовет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р.п. Шемышейка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г. Никольск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834" marR="37834" marT="0" marB="0" anchor="ctr"/>
                </a:tc>
              </a:tr>
              <a:tr h="555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базовое потребление за год, </a:t>
                      </a:r>
                      <a:r>
                        <a:rPr lang="ru-RU" sz="1600" dirty="0" err="1">
                          <a:effectLst/>
                        </a:rPr>
                        <a:t>кВт.ч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262 924 (2016 г.)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491 967(2016 г.)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583 500 (2012 г.)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1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Потребление после </a:t>
                      </a:r>
                      <a:r>
                        <a:rPr lang="ru-RU" sz="1600" dirty="0" smtClean="0">
                          <a:effectLst/>
                        </a:rPr>
                        <a:t>реализации, </a:t>
                      </a:r>
                      <a:r>
                        <a:rPr lang="ru-RU" sz="1600" dirty="0" err="1">
                          <a:effectLst/>
                        </a:rPr>
                        <a:t>кВт.ч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50 481 (план)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118 248 (план)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147 100 </a:t>
                      </a:r>
                      <a:r>
                        <a:rPr lang="ru-RU" sz="1600" dirty="0" smtClean="0">
                          <a:effectLst/>
                        </a:rPr>
                        <a:t>(</a:t>
                      </a:r>
                      <a:r>
                        <a:rPr lang="ru-RU" sz="1600" dirty="0">
                          <a:effectLst/>
                        </a:rPr>
                        <a:t>факт 2017 г.)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6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7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экономия, кВт.ч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212 </a:t>
                      </a:r>
                      <a:r>
                        <a:rPr lang="ru-RU" sz="1600" dirty="0" smtClean="0">
                          <a:effectLst/>
                        </a:rPr>
                        <a:t>443 (план)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373 </a:t>
                      </a:r>
                      <a:r>
                        <a:rPr lang="ru-RU" sz="1600" dirty="0" smtClean="0">
                          <a:effectLst/>
                        </a:rPr>
                        <a:t>719 (план)</a:t>
                      </a: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436 </a:t>
                      </a:r>
                      <a:r>
                        <a:rPr lang="ru-RU" sz="1600" dirty="0" smtClean="0">
                          <a:effectLst/>
                        </a:rPr>
                        <a:t>400 (факт)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6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8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экономия, %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75 (план)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75 (план)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75 (факт)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96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9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 выполнения мероприятий контракта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февраль 2018 г.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декабрь 2017 г.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апрель 2014 г.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5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тип заменяемого светильника и лампы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РКУ-250 (ДРЛ)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РКУ-250 (ДРЛ)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РКУ-250 (ДРЛ)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5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тип установленного светильника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LT-SK40W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OCR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Энерго-</a:t>
                      </a:r>
                      <a:r>
                        <a:rPr lang="en-US" sz="1600" dirty="0">
                          <a:effectLst/>
                        </a:rPr>
                        <a:t>LED</a:t>
                      </a:r>
                      <a:r>
                        <a:rPr lang="ru-RU" sz="1600" dirty="0">
                          <a:effectLst/>
                        </a:rPr>
                        <a:t>, УСС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17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энергосервисная компания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ООО «Корпорация </a:t>
                      </a:r>
                      <a:r>
                        <a:rPr lang="ru-RU" sz="1600" dirty="0" err="1">
                          <a:effectLst/>
                        </a:rPr>
                        <a:t>Ледтехнолоджи</a:t>
                      </a:r>
                      <a:r>
                        <a:rPr lang="ru-RU" sz="1600" dirty="0">
                          <a:effectLst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(г. Барнаул)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АО «ААА Инжиниринг»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(г. Москва)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ООО «ВолгоЭнергоЭксперт»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(г. Волжский)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57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Особенности реализация энергосервисных контрактов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1844824"/>
            <a:ext cx="860495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После </a:t>
            </a:r>
            <a:r>
              <a:rPr lang="ru-RU" dirty="0"/>
              <a:t>заключения энергосервисного контракта </a:t>
            </a:r>
            <a:r>
              <a:rPr lang="ru-RU" dirty="0" smtClean="0"/>
              <a:t>в </a:t>
            </a:r>
            <a:r>
              <a:rPr lang="ru-RU" dirty="0"/>
              <a:t>целях выставления гарантирующим поставщиком электрической энергии (ООО «ТНС энерго Пенза») корректных счетов на оплату электроэнергии для нужд уличного освещения администрации муниципального </a:t>
            </a:r>
            <a:r>
              <a:rPr lang="ru-RU" dirty="0" smtClean="0"/>
              <a:t>образования необходимо </a:t>
            </a:r>
            <a:r>
              <a:rPr lang="ru-RU" dirty="0"/>
              <a:t>согласовать замену осветительных приборов </a:t>
            </a:r>
            <a:r>
              <a:rPr lang="ru-RU" dirty="0" smtClean="0"/>
              <a:t>с территориальной сетевой организацией (далее – ТСО), </a:t>
            </a:r>
            <a:r>
              <a:rPr lang="ru-RU" dirty="0"/>
              <a:t>к сетям которой планируется подключить (осуществить замену) приборы освещения. Существует два варианта </a:t>
            </a:r>
            <a:r>
              <a:rPr lang="ru-RU" dirty="0" smtClean="0"/>
              <a:t>решения:</a:t>
            </a:r>
            <a:endParaRPr lang="ru-RU" dirty="0"/>
          </a:p>
          <a:p>
            <a:endParaRPr lang="ru-RU" dirty="0" smtClean="0"/>
          </a:p>
          <a:p>
            <a:pPr marL="342900" lvl="0" indent="-342900" algn="just">
              <a:buAutoNum type="arabicPeriod"/>
            </a:pPr>
            <a:r>
              <a:rPr lang="ru-RU" b="1" dirty="0" smtClean="0"/>
              <a:t>При </a:t>
            </a:r>
            <a:r>
              <a:rPr lang="ru-RU" b="1" dirty="0"/>
              <a:t>наличии действующего договора на технологическое присоединение </a:t>
            </a:r>
            <a:endParaRPr lang="ru-RU" b="1" dirty="0" smtClean="0"/>
          </a:p>
          <a:p>
            <a:pPr lvl="0" algn="just"/>
            <a:endParaRPr lang="ru-RU" dirty="0"/>
          </a:p>
          <a:p>
            <a:pPr algn="just"/>
            <a:r>
              <a:rPr lang="ru-RU" dirty="0"/>
              <a:t>Процедура уменьшения максимальной мощности энергопринимающих устройств (осветительных приборов) определяется в соответствии с </a:t>
            </a:r>
            <a:r>
              <a:rPr lang="ru-RU" dirty="0" smtClean="0"/>
              <a:t>«Правилами </a:t>
            </a:r>
            <a:r>
              <a:rPr lang="ru-RU" dirty="0"/>
              <a:t>технологического </a:t>
            </a:r>
            <a:r>
              <a:rPr lang="ru-RU" dirty="0" smtClean="0"/>
              <a:t>присоединения …», утв. </a:t>
            </a:r>
            <a:r>
              <a:rPr lang="ru-RU" dirty="0"/>
              <a:t>постановлением Правительства РФ от </a:t>
            </a:r>
            <a:r>
              <a:rPr lang="ru-RU" dirty="0" smtClean="0"/>
              <a:t>27.12.2004 г</a:t>
            </a:r>
            <a:r>
              <a:rPr lang="ru-RU" dirty="0"/>
              <a:t>. № 861 (далее – Правила техприсоединения), согласно которым правообладателю объекта и земельного участка, на котором расположен объект, для заключения соглашения об уменьшении максимальной мощности следует направить в адрес </a:t>
            </a:r>
            <a:r>
              <a:rPr lang="ru-RU" dirty="0" smtClean="0"/>
              <a:t>ТСО заявку</a:t>
            </a:r>
            <a:r>
              <a:rPr lang="ru-RU" dirty="0"/>
              <a:t>, содержащую следующие сведения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1184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Особенности реализация энергосервисных контрактов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4052679"/>
            <a:ext cx="86049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dirty="0"/>
              <a:t>После заключения с </a:t>
            </a:r>
            <a:r>
              <a:rPr lang="ru-RU" dirty="0" smtClean="0"/>
              <a:t>ТСО </a:t>
            </a:r>
            <a:r>
              <a:rPr lang="ru-RU" dirty="0"/>
              <a:t>соглашения о внесении изменений в договор на технологическое присоединение, необходимо обратиться с заявкой к гарантирующему поставщику электрической энергии (ООО «ТНС энерго Пенза») с приложением заключенного соглашения, для проведения расчета потребленной электроэнергии на нужды уличного освещения с учетом снижения мощности осветительных приборов.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92649"/>
              </p:ext>
            </p:extLst>
          </p:nvPr>
        </p:nvGraphicFramePr>
        <p:xfrm>
          <a:off x="350303" y="1820651"/>
          <a:ext cx="8532948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29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- наименование и реквизиты заявителя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местонахождение устройств (электрических сетей)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объем максимальной мощности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объем мощности, на который уменьшается максимальная мощность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к заявке прилагаются копии документов о технологическом присоединении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754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224"/>
            <a:ext cx="914400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88207"/>
            <a:ext cx="9144000" cy="400110"/>
          </a:xfrm>
        </p:spPr>
        <p:txBody>
          <a:bodyPr wrap="square">
            <a:spAutoFit/>
          </a:bodyPr>
          <a:lstStyle/>
          <a:p>
            <a:pPr marL="457200" indent="-457200"/>
            <a:r>
              <a:rPr lang="ru-RU" sz="2000" b="1" dirty="0" smtClean="0">
                <a:solidFill>
                  <a:schemeClr val="bg1"/>
                </a:solidFill>
              </a:rPr>
              <a:t>Особенности реализация энергосервисных контрактов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48464" y="645333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4937" y="1645990"/>
            <a:ext cx="8990101" cy="4992012"/>
          </a:xfrm>
          <a:prstGeom prst="rect">
            <a:avLst/>
          </a:prstGeom>
        </p:spPr>
        <p:txBody>
          <a:bodyPr lIns="87243" tIns="43621" rIns="87243" bIns="43621"/>
          <a:lstStyle>
            <a:defPPr>
              <a:defRPr lang="en-US"/>
            </a:defPPr>
            <a:lvl1pPr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34696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87090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0711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743328" indent="1515" algn="l" defTabSz="434696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18105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617263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053475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489686" algn="l" defTabSz="872420" rtl="0" eaLnBrk="1" latinLnBrk="0" hangingPunct="1"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endParaRPr lang="ru-RU" sz="1350" dirty="0" smtClean="0">
              <a:solidFill>
                <a:schemeClr val="tx1"/>
              </a:solidFill>
            </a:endParaRPr>
          </a:p>
          <a:p>
            <a:pPr algn="just">
              <a:spcAft>
                <a:spcPts val="600"/>
              </a:spcAft>
            </a:pPr>
            <a:endParaRPr lang="ru-RU" sz="135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990826" cy="11432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516" y="1785005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153396" y="1628800"/>
            <a:ext cx="8604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/>
              <a:t>2. При </a:t>
            </a:r>
            <a:r>
              <a:rPr lang="ru-RU" b="1" dirty="0"/>
              <a:t>отсутствии договора на технологическое </a:t>
            </a:r>
            <a:r>
              <a:rPr lang="ru-RU" b="1" dirty="0" smtClean="0"/>
              <a:t>присоединение</a:t>
            </a:r>
            <a:endParaRPr lang="ru-RU" dirty="0" smtClean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986157"/>
              </p:ext>
            </p:extLst>
          </p:nvPr>
        </p:nvGraphicFramePr>
        <p:xfrm>
          <a:off x="215516" y="2103080"/>
          <a:ext cx="8532948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29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</a:rPr>
                        <a:t>- обращение администрации муниципального образования в Сетевую организацию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- предпроектное обследование электросетевого имущества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заключение договора аренды для размещения светильников уличного освещения и (или) сетей наружного освещения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обращение с заявкой на технологическое присоединение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с приложением заключенного договора аренды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- заключение договора технологического присоединения</a:t>
                      </a:r>
                      <a:endParaRPr lang="ru-RU" sz="2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dirty="0" smtClean="0"/>
                        <a:t>- исполнение технических условий (проектирование, согласование проекта, организация допуска к проведению СМР, выполнение СМР, технологическое присоединение)</a:t>
                      </a:r>
                      <a:endParaRPr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199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504" y="3429000"/>
            <a:ext cx="8856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    </a:t>
            </a:r>
            <a:r>
              <a:rPr lang="ru-RU" sz="4000" b="1" dirty="0" smtClean="0">
                <a:solidFill>
                  <a:srgbClr val="002060"/>
                </a:solidFill>
              </a:rPr>
              <a:t>Спасибо за внимание!</a:t>
            </a:r>
          </a:p>
          <a:p>
            <a:endParaRPr lang="ru-RU" sz="1000" b="1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99377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332656"/>
            <a:ext cx="5886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chemeClr val="bg1"/>
                </a:solidFill>
              </a:rPr>
              <a:t>Управление по регулированию тарифов </a:t>
            </a:r>
            <a:r>
              <a:rPr lang="ru-RU" sz="2400" dirty="0" smtClean="0">
                <a:solidFill>
                  <a:schemeClr val="bg1"/>
                </a:solidFill>
              </a:rPr>
              <a:t>и </a:t>
            </a:r>
            <a:r>
              <a:rPr lang="ru-RU" sz="2400" dirty="0">
                <a:solidFill>
                  <a:schemeClr val="bg1"/>
                </a:solidFill>
              </a:rPr>
              <a:t>энергосбережению Пензенской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163267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2490</TotalTime>
  <Words>689</Words>
  <Application>Microsoft Office PowerPoint</Application>
  <PresentationFormat>Экран (4:3)</PresentationFormat>
  <Paragraphs>173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Реализация энергосервисных контрактов по модернизации систем уличного освещения на территории Пензенской области</vt:lpstr>
      <vt:lpstr>Реализация энергосервисных контрактов в Пензенской области</vt:lpstr>
      <vt:lpstr>Реализация энергосервисных контрактов в Пензенской области</vt:lpstr>
      <vt:lpstr>Реализация энергосервисных контрактов в Пензенской области</vt:lpstr>
      <vt:lpstr>Особенности реализация энергосервисных контрактов</vt:lpstr>
      <vt:lpstr>Особенности реализация энергосервисных контрактов</vt:lpstr>
      <vt:lpstr>Особенности реализация энергосервисных контрактов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Процедура технологического присоединения энергопринимающих устройств заявителя (до 150 кВт) к электрическим сетям регламентирована Постановлением Правительства РФ от 27.12.2004 г. № 861</dc:title>
  <dc:creator>Максим</dc:creator>
  <cp:lastModifiedBy>User</cp:lastModifiedBy>
  <cp:revision>153</cp:revision>
  <cp:lastPrinted>2018-03-29T12:24:27Z</cp:lastPrinted>
  <dcterms:created xsi:type="dcterms:W3CDTF">2014-10-27T05:48:44Z</dcterms:created>
  <dcterms:modified xsi:type="dcterms:W3CDTF">2018-03-30T14:39:05Z</dcterms:modified>
</cp:coreProperties>
</file>